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1107" r:id="rId3"/>
    <p:sldId id="1119" r:id="rId4"/>
    <p:sldId id="1089" r:id="rId5"/>
    <p:sldId id="1090" r:id="rId6"/>
    <p:sldId id="1124" r:id="rId7"/>
    <p:sldId id="1125" r:id="rId8"/>
    <p:sldId id="1067" r:id="rId9"/>
    <p:sldId id="1000" r:id="rId10"/>
    <p:sldId id="1002" r:id="rId11"/>
    <p:sldId id="1006" r:id="rId12"/>
    <p:sldId id="1126" r:id="rId13"/>
    <p:sldId id="1032" r:id="rId14"/>
    <p:sldId id="1007" r:id="rId15"/>
    <p:sldId id="1129" r:id="rId16"/>
    <p:sldId id="1128" r:id="rId17"/>
    <p:sldId id="1127" r:id="rId18"/>
    <p:sldId id="1004" r:id="rId19"/>
    <p:sldId id="1088" r:id="rId20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86725"/>
  </p:normalViewPr>
  <p:slideViewPr>
    <p:cSldViewPr>
      <p:cViewPr varScale="1">
        <p:scale>
          <a:sx n="89" d="100"/>
          <a:sy n="89" d="100"/>
        </p:scale>
        <p:origin x="217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ACE216-15F6-6E4F-84A9-23D61AC284B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7747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C301C-9EF7-E355-B6C7-84328963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4F67-D0EA-C8DB-1288-825F84C1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CF78B-6BF1-F401-D2E4-0AA44F61548A}"/>
              </a:ext>
            </a:extLst>
          </p:cNvPr>
          <p:cNvSpPr/>
          <p:nvPr userDrawn="1"/>
        </p:nvSpPr>
        <p:spPr bwMode="auto">
          <a:xfrm>
            <a:off x="6705600" y="5867400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72BB36-DE68-CDFF-8FB2-4944562CAFD5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40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914400" y="13776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Machine Learning in physics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9514EB4-1C3F-7203-17FC-7424F799880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14400" y="3511296"/>
            <a:ext cx="7772400" cy="197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R="9144" algn="l" rtl="0" eaLnBrk="0" fontAlgn="base" hangingPunct="0">
              <a:spcBef>
                <a:spcPct val="0"/>
              </a:spcBef>
              <a:spcAft>
                <a:spcPct val="0"/>
              </a:spcAft>
              <a:defRPr sz="3600" b="1" cap="all" spc="0" baseline="0">
                <a:solidFill>
                  <a:srgbClr val="0000CC"/>
                </a:solidFill>
                <a:effectLst>
                  <a:reflection blurRad="12700" stA="34000" endA="740" endPos="53000" dir="5400000" sy="-100000" algn="bl" rotWithShape="0"/>
                </a:effectLst>
                <a:latin typeface="Arial"/>
                <a:ea typeface="ＭＳ Ｐゴシック" pitchFamily="-109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9pPr>
          </a:lstStyle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Harrison B. prosper</a:t>
            </a:r>
          </a:p>
          <a:p>
            <a:endParaRPr lang="en-US" sz="2400" b="0" i="0" kern="0" cap="small" baseline="0" dirty="0">
              <a:solidFill>
                <a:schemeClr val="tx1"/>
              </a:solidFill>
              <a:latin typeface="+mn-lt"/>
            </a:endParaRPr>
          </a:p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PHY6938</a:t>
            </a:r>
            <a:endParaRPr lang="en-US" sz="2800" b="0" i="0" kern="0" cap="sm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C9E5B-8A28-1B6B-D3E7-3E9521354FBE}"/>
              </a:ext>
            </a:extLst>
          </p:cNvPr>
          <p:cNvSpPr/>
          <p:nvPr userDrawn="1"/>
        </p:nvSpPr>
        <p:spPr bwMode="auto">
          <a:xfrm>
            <a:off x="762000" y="3511296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F16E033-80B5-2ADB-62C6-C637CCE38381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96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0F15DE-6B04-7264-D863-843F42C0E0E9}"/>
              </a:ext>
            </a:extLst>
          </p:cNvPr>
          <p:cNvCxnSpPr/>
          <p:nvPr userDrawn="1"/>
        </p:nvCxn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220806-BEE9-EFFE-0921-DFEF6BB8FA1D}"/>
              </a:ext>
            </a:extLst>
          </p:cNvPr>
          <p:cNvSpPr txBox="1"/>
          <p:nvPr userDrawn="1"/>
        </p:nvSpPr>
        <p:spPr>
          <a:xfrm>
            <a:off x="11474" y="6474023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FSU: Machine Learning in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4AF15-DD31-995A-6565-3F133A45E1D8}"/>
              </a:ext>
            </a:extLst>
          </p:cNvPr>
          <p:cNvSpPr txBox="1"/>
          <p:nvPr userDrawn="1"/>
        </p:nvSpPr>
        <p:spPr>
          <a:xfrm>
            <a:off x="8642684" y="644324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9503ECA-0FA0-C844-BE1C-9E0ADD6C9254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90" r:id="rId2"/>
    <p:sldLayoutId id="2147483889" r:id="rId3"/>
    <p:sldLayoutId id="2147483888" r:id="rId4"/>
    <p:sldLayoutId id="2147483891" r:id="rId5"/>
    <p:sldLayoutId id="2147483884" r:id="rId6"/>
    <p:sldLayoutId id="2147483885" r:id="rId7"/>
    <p:sldLayoutId id="2147483886" r:id="rId8"/>
    <p:sldLayoutId id="2147483892" r:id="rId9"/>
    <p:sldLayoutId id="2147483893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000CB-EC61-7DFA-0258-19D3DFAC4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physics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Graph neural networks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342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E84E5-CB2A-2AFE-11EA-A954791E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collected by the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IceCube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detector consists of signals from photomultipliers*. 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CMSS9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69D8B9-BB10-31E1-A76F-5103189B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638800" cy="3811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AA86C-6AC0-CFD5-3908-71E570FE4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9DD3C-1E6A-2C10-0C2A-13623971BEAD}"/>
              </a:ext>
            </a:extLst>
          </p:cNvPr>
          <p:cNvSpPr txBox="1"/>
          <p:nvPr/>
        </p:nvSpPr>
        <p:spPr>
          <a:xfrm>
            <a:off x="76200" y="6016823"/>
            <a:ext cx="906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*N. </a:t>
            </a:r>
            <a:r>
              <a:rPr lang="en-US" sz="1400" dirty="0" err="1"/>
              <a:t>Choma</a:t>
            </a:r>
            <a:r>
              <a:rPr lang="en-US" sz="1400" dirty="0"/>
              <a:t> et al. </a:t>
            </a:r>
            <a:r>
              <a:rPr lang="en-US" sz="1400" dirty="0" err="1"/>
              <a:t>IceCube</a:t>
            </a:r>
            <a:r>
              <a:rPr lang="en-US" sz="1400" dirty="0"/>
              <a:t> collaboration, Graph Neural Networks for </a:t>
            </a:r>
            <a:r>
              <a:rPr lang="en-US" sz="1400" dirty="0" err="1"/>
              <a:t>IceCube</a:t>
            </a:r>
            <a:r>
              <a:rPr lang="en-US" sz="1400" dirty="0"/>
              <a:t> Signal Classification,  arXiv:1809.06166v1 </a:t>
            </a:r>
          </a:p>
        </p:txBody>
      </p:sp>
    </p:spTree>
    <p:extLst>
      <p:ext uri="{BB962C8B-B14F-4D97-AF65-F5344CB8AC3E}">
        <p14:creationId xmlns:p14="http://schemas.microsoft.com/office/powerpoint/2010/main" val="92574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97624372-3AD7-852D-A34A-81BDC1CB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IceCube data are the signals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Digital Optical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odules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(DOMs), which are modeled as the vertices of a graph. </a:t>
                </a:r>
              </a:p>
              <a:p>
                <a:pPr marL="342900"/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 vertex is associated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(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row-wise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vector of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three of which are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spatial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DOM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654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0BC1C-0558-C57F-B966-6407D1E1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D185DFDA-7E30-DB1F-CFA9-B3197FD3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2DAB3FE-FC57-E1FC-B15E-CA4BC5780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an event with </a:t>
                </a:r>
                <a:r>
                  <a:rPr lang="en-US" i="1" dirty="0">
                    <a:solidFill>
                      <a:srgbClr val="0033CC"/>
                    </a:solidFill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</a:rPr>
                  <a:t> signals,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adjacency matrix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is </a:t>
                </a:r>
                <a:r>
                  <a:rPr lang="en-US" dirty="0"/>
                  <a:t>constructed, as follows, </a:t>
                </a:r>
                <a:r>
                  <a:rPr lang="en-US" dirty="0">
                    <a:solidFill>
                      <a:schemeClr val="tx1"/>
                    </a:solidFill>
                  </a:rPr>
                  <a:t>using the spatial data only,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free parameter. The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models the edges of the graph.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2DAB3FE-FC57-E1FC-B15E-CA4BC5780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2A1808D-125C-31BE-9CC8-4168DA7E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7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7CF52-9DD6-9D03-87BA-921B5057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4173108-7A2D-9883-132E-03EBB7ED2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33CC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concatenated </a:t>
                </a:r>
                <a:r>
                  <a:rPr lang="en-US" i="1" u="sng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vertically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into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: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: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: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(Note: horizontal concatenation is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4173108-7A2D-9883-132E-03EBB7ED2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7D2898-4E62-D7E3-69A7-53237F17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endParaRPr lang="en-US" dirty="0"/>
          </a:p>
        </p:txBody>
      </p:sp>
      <p:pic>
        <p:nvPicPr>
          <p:cNvPr id="2" name="Picture 1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D42BADD4-A47A-3A09-F0F6-DC100149C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58" y="3733800"/>
            <a:ext cx="402154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8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EF7BA6-4CF0-717A-3C2B-E144E061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passes through a sequence of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identical graph processors, each with its own parameters.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graph processor is parameterized by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of parameters,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 single scaler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computes: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operation is called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graph convolution (</a:t>
                </a:r>
                <a:r>
                  <a:rPr lang="en-US" b="1" dirty="0" err="1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GConv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of ones.</a:t>
                </a:r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</a:p>
        </p:txBody>
      </p:sp>
    </p:spTree>
    <p:extLst>
      <p:ext uri="{BB962C8B-B14F-4D97-AF65-F5344CB8AC3E}">
        <p14:creationId xmlns:p14="http://schemas.microsoft.com/office/powerpoint/2010/main" val="28633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D3A1-A4A5-0D0B-4B65-FCAFAA2F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B8AB55-CA07-2ED9-B632-D8E10A71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F34271F-EF92-BAB7-14DD-6BF754CB5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The vertices,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of the output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are constructed through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  <a:cs typeface="Times New Roman" panose="02020603050405020304" pitchFamily="18" charset="0"/>
                  </a:rPr>
                  <a:t>horizontal</a:t>
                </a:r>
                <a:r>
                  <a:rPr lang="en-US" dirty="0">
                    <a:latin typeface="+mn-lt"/>
                    <a:cs typeface="Times New Roman" panose="02020603050405020304" pitchFamily="18" charset="0"/>
                  </a:rPr>
                  <a:t> concatenation:</a:t>
                </a:r>
                <a:br>
                  <a:rPr lang="en-US" dirty="0">
                    <a:latin typeface="+mn-lt"/>
                    <a:cs typeface="Times New Roman" panose="020206030504050203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</m:oMath>
                </a14:m>
                <a:br>
                  <a:rPr lang="en-US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with, as usual, the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applied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element-wise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342900"/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F34271F-EF92-BAB7-14DD-6BF754CB5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06ED79E-FF45-354A-5FC8-98587A10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</a:p>
        </p:txBody>
      </p:sp>
    </p:spTree>
    <p:extLst>
      <p:ext uri="{BB962C8B-B14F-4D97-AF65-F5344CB8AC3E}">
        <p14:creationId xmlns:p14="http://schemas.microsoft.com/office/powerpoint/2010/main" val="272211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055A-0FAD-AC9D-F0ED-8E96743D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C25905-9F0D-A108-60F8-F7BCC1E91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   </m:t>
                      </m:r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Implementation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torch.matmul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 X)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AXX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torch.cat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([AX, X], dim=1)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torch.matmul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(AXX, w)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Y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b *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torch.ones_like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AXXw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X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torch.cat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([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F.relu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(Y), Y], dim=1)</a:t>
                </a:r>
                <a:b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CC25905-9F0D-A108-60F8-F7BCC1E91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493130-5647-FAF7-3CEB-13D86EAA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/>
                </a:solidFill>
              </a:rPr>
              <a:t>GConv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74370A-4924-D38B-A212-620D1DBD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1C91D-8BB9-A636-8E1D-761400BE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FEDF3A8-8457-2641-EE4F-11C5746D8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end,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mapped to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a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invariant map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the vertices and </a:t>
                </a:r>
                <a:r>
                  <a:rPr lang="en-US" i="1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invariant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respect to the number of vertices. 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/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Finally, the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 mapped to the scalar output </a:t>
                </a:r>
                <a:b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FEDF3A8-8457-2641-EE4F-11C5746D8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2493CA0-3CFF-CFA5-8961-9008110B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CF7C19-C93A-25AC-882A-0666F495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16975"/>
            <a:ext cx="7772400" cy="1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FC35F4-726F-DE1B-11CA-019A55D7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505438"/>
            <a:ext cx="4800600" cy="4438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IceCube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GNN Results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3B9D4D-E265-65E7-5B17-915DFE31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GNN is </a:t>
            </a:r>
            <a:r>
              <a:rPr lang="en-US" b="1" dirty="0">
                <a:solidFill>
                  <a:srgbClr val="0033CC"/>
                </a:solidFill>
              </a:rPr>
              <a:t>6.3</a:t>
            </a:r>
            <a:r>
              <a:rPr lang="en-US" dirty="0"/>
              <a:t> times</a:t>
            </a:r>
          </a:p>
          <a:p>
            <a:pPr marL="0" indent="0">
              <a:buNone/>
            </a:pPr>
            <a:r>
              <a:rPr lang="en-US" dirty="0"/>
              <a:t>more efficient than the </a:t>
            </a:r>
          </a:p>
          <a:p>
            <a:pPr marL="0" indent="0">
              <a:buNone/>
            </a:pPr>
            <a:r>
              <a:rPr lang="en-US" dirty="0" err="1"/>
              <a:t>IceCube</a:t>
            </a:r>
            <a:r>
              <a:rPr lang="en-US" dirty="0"/>
              <a:t> physics baseline </a:t>
            </a:r>
          </a:p>
          <a:p>
            <a:pPr marL="0" indent="0">
              <a:buNone/>
            </a:pPr>
            <a:r>
              <a:rPr lang="en-US" dirty="0"/>
              <a:t>analysis at a signal to </a:t>
            </a:r>
          </a:p>
          <a:p>
            <a:pPr marL="0" indent="0">
              <a:buNone/>
            </a:pPr>
            <a:r>
              <a:rPr lang="en-US" dirty="0"/>
              <a:t>noise ratio that is </a:t>
            </a:r>
            <a:r>
              <a:rPr lang="en-US" b="1" dirty="0">
                <a:solidFill>
                  <a:srgbClr val="0033CC"/>
                </a:solidFill>
              </a:rPr>
              <a:t>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times better.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also outperforms a </a:t>
            </a:r>
          </a:p>
          <a:p>
            <a:pPr marL="0" indent="0">
              <a:buNone/>
            </a:pPr>
            <a:r>
              <a:rPr lang="en-US" dirty="0"/>
              <a:t>3D CNN.</a:t>
            </a:r>
          </a:p>
        </p:txBody>
      </p:sp>
    </p:spTree>
    <p:extLst>
      <p:ext uri="{BB962C8B-B14F-4D97-AF65-F5344CB8AC3E}">
        <p14:creationId xmlns:p14="http://schemas.microsoft.com/office/powerpoint/2010/main" val="70954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E1E-C644-828C-8BB5-30BF1471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556444-88BA-CD4E-25CE-6F7C7AA9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32B846A-7F3C-5809-5D05-66B4BFACE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models we have discussed so far are ill-suited to handle variable input data.</a:t>
                </a:r>
              </a:p>
              <a:p>
                <a:endParaRPr lang="en-US" dirty="0"/>
              </a:p>
              <a:p>
                <a:r>
                  <a:rPr lang="en-US" dirty="0"/>
                  <a:t>But data instances in which the number of points, or vertices, can vary can be modeled with graphs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graph neural networks (GNN).</a:t>
                </a:r>
              </a:p>
              <a:p>
                <a:endParaRPr lang="en-US" dirty="0"/>
              </a:p>
              <a:p>
                <a:r>
                  <a:rPr lang="en-US" dirty="0"/>
                  <a:t>We looked at a specific application of GNNs by </a:t>
                </a:r>
                <a:r>
                  <a:rPr lang="en-US" dirty="0" err="1"/>
                  <a:t>IceCube</a:t>
                </a:r>
                <a:r>
                  <a:rPr lang="en-US" dirty="0"/>
                  <a:t>, which, for this experiment, achieved state-of-the-art classification results.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32B846A-7F3C-5809-5D05-66B4BFACE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2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E75B-92FD-BC22-5C07-01F885D2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029C51-C715-1A33-AE7A-42DB9CE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Normalizing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be </a:t>
                </a:r>
                <a:r>
                  <a:rPr lang="en-US" i="1" dirty="0"/>
                  <a:t>vector</a:t>
                </a:r>
                <a:r>
                  <a:rPr lang="en-US" dirty="0"/>
                  <a:t>-valued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b="0" dirty="0"/>
                  <a:t>.</a:t>
                </a:r>
                <a:r>
                  <a:rPr lang="en-US" dirty="0"/>
                  <a:t> </a:t>
                </a:r>
                <a:r>
                  <a:rPr lang="en-US" b="0" dirty="0"/>
                  <a:t>The change of variables formula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or		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dirty="0"/>
                </a:b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0033CC"/>
                    </a:solidFill>
                  </a:rPr>
                  <a:t> </a:t>
                </a:r>
                <a:r>
                  <a:rPr lang="en-US" b="0" dirty="0"/>
                  <a:t>is the Jacobian matrix of the transformation. </a:t>
                </a:r>
              </a:p>
              <a:p>
                <a:pPr marL="0" indent="0">
                  <a:buNone/>
                  <a:tabLst>
                    <a:tab pos="563563" algn="l"/>
                  </a:tabLst>
                </a:pPr>
                <a:r>
                  <a:rPr lang="en-US" b="0" dirty="0"/>
                  <a:t>A </a:t>
                </a:r>
                <a:r>
                  <a:rPr lang="en-US" b="0" dirty="0">
                    <a:solidFill>
                      <a:srgbClr val="0033CC"/>
                    </a:solidFill>
                  </a:rPr>
                  <a:t>normalizing flow </a:t>
                </a:r>
                <a:r>
                  <a:rPr lang="en-US" b="0" dirty="0"/>
                  <a:t>is a sequence of </a:t>
                </a:r>
                <a:r>
                  <a:rPr lang="en-US" b="0" dirty="0">
                    <a:solidFill>
                      <a:srgbClr val="0033CC"/>
                    </a:solidFill>
                  </a:rPr>
                  <a:t>bijections </a:t>
                </a:r>
                <a:r>
                  <a:rPr lang="en-US" b="0" dirty="0"/>
                  <a:t>modeled as neural networks that approximates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and its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2"/>
                <a:stretch>
                  <a:fillRect l="-1284" t="-1316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0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70F9D-AC57-C458-903A-9EE155BE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123103-69A5-B2B3-92F5-AACF0AC2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Diffusion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F015FF-46F9-C2C6-9791-8E4FE02E9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diffusion model maps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+mn-lt"/>
                  </a:rPr>
                  <a:t>to</a:t>
                </a:r>
                <a:r>
                  <a:rPr lang="en-US" i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. When</a:t>
                </a:r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sampled from a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</a:rPr>
                  <a:t>D</a:t>
                </a:r>
                <a:r>
                  <a:rPr lang="en-US" dirty="0">
                    <a:latin typeface="+mn-lt"/>
                  </a:rPr>
                  <a:t>-dimensional Gaussian this induces a sampling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from the desired distribution,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. One class of diffusion model entails solving the </a:t>
                </a:r>
                <a:r>
                  <a:rPr lang="en-US" dirty="0" err="1">
                    <a:latin typeface="+mn-lt"/>
                  </a:rPr>
                  <a:t>integro</a:t>
                </a:r>
                <a:r>
                  <a:rPr lang="en-US" dirty="0">
                    <a:latin typeface="+mn-lt"/>
                  </a:rPr>
                  <a:t>-differential equation,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are known functions of “time”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is a </a:t>
                </a:r>
                <a:r>
                  <a:rPr lang="en-US" i="1" dirty="0">
                    <a:solidFill>
                      <a:srgbClr val="0033CC"/>
                    </a:solidFill>
                    <a:latin typeface="+mn-lt"/>
                  </a:rPr>
                  <a:t>D</a:t>
                </a:r>
                <a:r>
                  <a:rPr lang="en-US" dirty="0">
                    <a:latin typeface="+mn-lt"/>
                  </a:rPr>
                  <a:t>-dimensional Gaussian.</a:t>
                </a:r>
              </a:p>
              <a:p>
                <a:pPr marL="0" indent="0">
                  <a:buNone/>
                </a:pPr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F015FF-46F9-C2C6-9791-8E4FE02E9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r="-2121" b="-3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3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EDD4-3406-D824-2917-967EEF0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1D9C93-5C57-4A21-CF34-91B74B41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849678-F4FD-BC9A-D1C7-754969C1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Convolutional neural networks (CNN)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Autoencoder (AE)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Physics-informed neural networks (PINN)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Flow and diffusion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Graph neural networks (GNN)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Transformer neural networks (TNN)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70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790D-88AE-A73C-F5FA-15084DB1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eCube Detects High-Energy Neutrinos from Outside Solar System ...">
            <a:extLst>
              <a:ext uri="{FF2B5EF4-FFF2-40B4-BE49-F238E27FC236}">
                <a16:creationId xmlns:a16="http://schemas.microsoft.com/office/drawing/2014/main" id="{2186C317-8A23-CA7E-5087-418CE59B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885825"/>
            <a:ext cx="9144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185AD44-D925-119E-72D1-4C1CF699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38FDA-6B3A-07F1-3A09-711E327B1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Consider the following neutrino event from </a:t>
            </a:r>
            <a:r>
              <a:rPr lang="en-US" dirty="0" err="1">
                <a:solidFill>
                  <a:schemeClr val="bg1"/>
                </a:solidFill>
              </a:rPr>
              <a:t>IceCube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111111"/>
                </a:solidFill>
                <a:effectLst/>
                <a:latin typeface="+mn-lt"/>
              </a:rPr>
              <a:t> 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gal_Detector_cherenkov_smaller">
            <a:hlinkClick r:id="" action="ppaction://media"/>
            <a:extLst>
              <a:ext uri="{FF2B5EF4-FFF2-40B4-BE49-F238E27FC236}">
                <a16:creationId xmlns:a16="http://schemas.microsoft.com/office/drawing/2014/main" id="{3A2D12F2-32AF-6B3E-F4F0-8B4B348F8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8600" y="3345509"/>
            <a:ext cx="4286662" cy="2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790D-88AE-A73C-F5FA-15084DB1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85AD44-D925-119E-72D1-4C1CF699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038FDA-6B3A-07F1-3A09-711E327B15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data for a single neutrino event can be modeled as a </a:t>
                </a:r>
                <a:r>
                  <a:rPr lang="en-US" dirty="0">
                    <a:solidFill>
                      <a:srgbClr val="0033CC"/>
                    </a:solidFill>
                  </a:rPr>
                  <a:t>point cloud</a:t>
                </a:r>
                <a:r>
                  <a:rPr lang="en-US" dirty="0"/>
                  <a:t>, that is, a cloud of </a:t>
                </a:r>
                <a:r>
                  <a:rPr lang="en-US" i="1" dirty="0">
                    <a:solidFill>
                      <a:srgbClr val="0033CC"/>
                    </a:solidFill>
                  </a:rPr>
                  <a:t>n</a:t>
                </a:r>
                <a:r>
                  <a:rPr lang="en-US" dirty="0"/>
                  <a:t> points in a </a:t>
                </a:r>
                <a:r>
                  <a:rPr lang="en-US" i="1" dirty="0">
                    <a:solidFill>
                      <a:srgbClr val="0033CC"/>
                    </a:solidFill>
                  </a:rPr>
                  <a:t>d</a:t>
                </a:r>
                <a:r>
                  <a:rPr lang="en-US" dirty="0"/>
                  <a:t>-dimensional space.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Another way to represent a point cloud is as a </a:t>
                </a:r>
                <a:r>
                  <a:rPr lang="en-US" dirty="0">
                    <a:solidFill>
                      <a:srgbClr val="0033CC"/>
                    </a:solidFill>
                  </a:rPr>
                  <a:t>graph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comprises vertices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and edges with attributes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038FDA-6B3A-07F1-3A09-711E327B1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7A5D2-27C7-EB5A-E588-6AA7059EDE32}"/>
              </a:ext>
            </a:extLst>
          </p:cNvPr>
          <p:cNvGrpSpPr/>
          <p:nvPr/>
        </p:nvGrpSpPr>
        <p:grpSpPr>
          <a:xfrm>
            <a:off x="2743200" y="3352800"/>
            <a:ext cx="2743200" cy="1802903"/>
            <a:chOff x="838200" y="3825329"/>
            <a:chExt cx="2743200" cy="1802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4A29F1F-F5E3-30E4-9AAA-F9D4995D0341}"/>
                    </a:ext>
                  </a:extLst>
                </p:cNvPr>
                <p:cNvSpPr/>
                <p:nvPr/>
              </p:nvSpPr>
              <p:spPr bwMode="auto">
                <a:xfrm>
                  <a:off x="838200" y="44196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4A29F1F-F5E3-30E4-9AAA-F9D4995D03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200" y="4419600"/>
                  <a:ext cx="609600" cy="64918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34EB38-AEC7-C383-F770-EC9E0EE151BE}"/>
                    </a:ext>
                  </a:extLst>
                </p:cNvPr>
                <p:cNvSpPr/>
                <p:nvPr/>
              </p:nvSpPr>
              <p:spPr bwMode="auto">
                <a:xfrm>
                  <a:off x="1727202" y="39624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B034EB38-AEC7-C383-F770-EC9E0EE15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7202" y="3962400"/>
                  <a:ext cx="609600" cy="64918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0F986F2-8EB3-B1F5-A607-ADE76FAADA74}"/>
                    </a:ext>
                  </a:extLst>
                </p:cNvPr>
                <p:cNvSpPr/>
                <p:nvPr/>
              </p:nvSpPr>
              <p:spPr bwMode="auto">
                <a:xfrm>
                  <a:off x="2049466" y="4979044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0F986F2-8EB3-B1F5-A607-ADE76FAAD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9466" y="4979044"/>
                  <a:ext cx="609600" cy="64918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DF249AE-7ADB-EA8C-C231-9B915FA9B929}"/>
                    </a:ext>
                  </a:extLst>
                </p:cNvPr>
                <p:cNvSpPr/>
                <p:nvPr/>
              </p:nvSpPr>
              <p:spPr bwMode="auto">
                <a:xfrm>
                  <a:off x="2971800" y="3962400"/>
                  <a:ext cx="609600" cy="649188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24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DF249AE-7ADB-EA8C-C231-9B915FA9B9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71800" y="3962400"/>
                  <a:ext cx="609600" cy="64918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solidFill>
                    <a:srgbClr val="00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FDDCE7-E8B1-D0D7-18DD-6B152671DAC7}"/>
                </a:ext>
              </a:extLst>
            </p:cNvPr>
            <p:cNvCxnSpPr>
              <a:cxnSpLocks/>
              <a:stCxn id="5" idx="6"/>
            </p:cNvCxnSpPr>
            <p:nvPr/>
          </p:nvCxnSpPr>
          <p:spPr bwMode="auto">
            <a:xfrm>
              <a:off x="2336802" y="4286994"/>
              <a:ext cx="711202" cy="51122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82F763-BB1A-1716-1793-535A5E7E1B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232226" y="4490888"/>
              <a:ext cx="844150" cy="56024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4B6693-D128-46F8-4C15-18A595ACC49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373584" y="4840188"/>
              <a:ext cx="675882" cy="348277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16D3F1-1728-EFB6-6AEB-735340DAD8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84850" y="4574743"/>
              <a:ext cx="675882" cy="613722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DFF0E6-506A-C5C9-08DB-B5BB715963C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122885" y="4593166"/>
              <a:ext cx="141297" cy="436701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313AFA-DC56-B75C-F273-B7C75C0CB894}"/>
                    </a:ext>
                  </a:extLst>
                </p:cNvPr>
                <p:cNvSpPr txBox="1"/>
                <p:nvPr/>
              </p:nvSpPr>
              <p:spPr>
                <a:xfrm>
                  <a:off x="2412166" y="3825329"/>
                  <a:ext cx="5604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313AFA-DC56-B75C-F273-B7C75C0CB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166" y="3825329"/>
                  <a:ext cx="56047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66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46F1-1C36-B53F-1085-139560C3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2A8040-68F0-6D87-CAB9-98290198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9D8322-B732-6C85-FF8C-8A96F164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neural networks expect the input data to be of fixed size.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the number of points in a point cloud or the number of vertices in a graph can change from one data instance to the next.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the work of the </a:t>
            </a:r>
            <a:r>
              <a:rPr lang="en-US" dirty="0" err="1"/>
              <a:t>IceCube</a:t>
            </a:r>
            <a:r>
              <a:rPr lang="en-US" dirty="0"/>
              <a:t> collaboration, we’ll show how a graph neural network can handle graphs having a varying number of vertices.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63AD-3EC9-612C-DEDC-FE624437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7EC2CE-5B10-7A14-5C25-5E8833307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264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EE84E5-CB2A-2AFE-11EA-A954791E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graph neural network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designed to operate on data organized as a graph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graph enters a </a:t>
            </a:r>
            <a:r>
              <a:rPr lang="en-US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processor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left and exits the processor on the right with altered graph attributes. 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5237D-95E4-12B1-B6F5-F839F96E038B}"/>
              </a:ext>
            </a:extLst>
          </p:cNvPr>
          <p:cNvSpPr txBox="1"/>
          <p:nvPr/>
        </p:nvSpPr>
        <p:spPr>
          <a:xfrm>
            <a:off x="990600" y="6021943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</a:rPr>
              <a:t>https://</a:t>
            </a:r>
            <a:r>
              <a:rPr lang="en-US" sz="1800" dirty="0" err="1">
                <a:effectLst/>
              </a:rPr>
              <a:t>github.com</a:t>
            </a:r>
            <a:r>
              <a:rPr lang="en-US" sz="1800" dirty="0">
                <a:effectLst/>
              </a:rPr>
              <a:t>/</a:t>
            </a:r>
            <a:r>
              <a:rPr lang="en-US" sz="1800" dirty="0" err="1">
                <a:effectLst/>
              </a:rPr>
              <a:t>deepmind</a:t>
            </a:r>
            <a:r>
              <a:rPr lang="en-US" sz="1800" dirty="0">
                <a:effectLst/>
              </a:rPr>
              <a:t>/</a:t>
            </a:r>
            <a:r>
              <a:rPr lang="en-US" sz="1800" dirty="0" err="1">
                <a:effectLst/>
              </a:rPr>
              <a:t>graph_nets</a:t>
            </a:r>
            <a:endParaRPr lang="en-US" sz="1800" dirty="0">
              <a:effectLst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4466F6D-E856-88A6-C02D-43466769B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5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DF9E8-06D8-F291-7D50-21ECD429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9291"/>
            <a:ext cx="7772400" cy="1515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2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3F3F02C-A0EA-B24E-929C-A6C346386062}" vid="{27EB58C2-21AD-A141-B9F0-987C112EF1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10275</TotalTime>
  <Words>1037</Words>
  <Application>Microsoft Macintosh PowerPoint</Application>
  <PresentationFormat>Letter Paper (8.5x11 in)</PresentationFormat>
  <Paragraphs>152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CMSS9</vt:lpstr>
      <vt:lpstr>Times New Roman</vt:lpstr>
      <vt:lpstr>Wingdings</vt:lpstr>
      <vt:lpstr>Default Design</vt:lpstr>
      <vt:lpstr>Machine learning in physics Graph neural networks</vt:lpstr>
      <vt:lpstr>Recap: Normalizing Flows</vt:lpstr>
      <vt:lpstr>Recap: Diffusion Model</vt:lpstr>
      <vt:lpstr>Introduction</vt:lpstr>
      <vt:lpstr>Introduction</vt:lpstr>
      <vt:lpstr>Introduction</vt:lpstr>
      <vt:lpstr>Introduction</vt:lpstr>
      <vt:lpstr>Graph neural networks</vt:lpstr>
      <vt:lpstr>Graph Neural Networks (GNN)</vt:lpstr>
      <vt:lpstr>IceCube: Data</vt:lpstr>
      <vt:lpstr>IceCube: Data</vt:lpstr>
      <vt:lpstr>IceCube: Data</vt:lpstr>
      <vt:lpstr>IceCube: Data</vt:lpstr>
      <vt:lpstr>IceCube: GNN</vt:lpstr>
      <vt:lpstr>IceCube: GNN</vt:lpstr>
      <vt:lpstr>IceCube: GConv</vt:lpstr>
      <vt:lpstr>IceCube: GNN</vt:lpstr>
      <vt:lpstr>IceCube: GNN 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Harrison Prosper</dc:creator>
  <cp:lastModifiedBy>Harrison Prosper</cp:lastModifiedBy>
  <cp:revision>42</cp:revision>
  <cp:lastPrinted>2019-01-07T00:35:58Z</cp:lastPrinted>
  <dcterms:created xsi:type="dcterms:W3CDTF">2024-08-29T20:46:20Z</dcterms:created>
  <dcterms:modified xsi:type="dcterms:W3CDTF">2025-01-24T16:47:41Z</dcterms:modified>
</cp:coreProperties>
</file>